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64" r:id="rId3"/>
    <p:sldId id="257" r:id="rId4"/>
    <p:sldId id="258" r:id="rId5"/>
    <p:sldId id="259" r:id="rId6"/>
    <p:sldId id="260" r:id="rId7"/>
    <p:sldId id="263" r:id="rId8"/>
    <p:sldId id="262"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398" y="-5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44E319-3DB3-434A-A509-58F7FB3CFC31}" type="datetimeFigureOut">
              <a:rPr lang="en-US" smtClean="0"/>
              <a:pPr/>
              <a:t>5/23/2011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7FE96C-2202-4764-81EE-580226002170}" type="slidenum">
              <a:rPr lang="en-US" smtClean="0"/>
              <a:pPr/>
              <a:t>‹#›</a:t>
            </a:fld>
            <a:endParaRPr lang="en-US" dirty="0"/>
          </a:p>
        </p:txBody>
      </p:sp>
    </p:spTree>
    <p:extLst>
      <p:ext uri="{BB962C8B-B14F-4D97-AF65-F5344CB8AC3E}">
        <p14:creationId xmlns:p14="http://schemas.microsoft.com/office/powerpoint/2010/main" xmlns="" val="2696792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E7FE96C-2202-4764-81EE-580226002170}"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7FE96C-2202-4764-81EE-580226002170}"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a:xfrm>
            <a:off x="6400800" y="6355080"/>
            <a:ext cx="2286000" cy="365760"/>
          </a:xfrm>
        </p:spPr>
        <p:txBody>
          <a:bodyPr/>
          <a:lstStyle>
            <a:lvl1pPr>
              <a:defRPr sz="1400"/>
            </a:lvl1pPr>
          </a:lstStyle>
          <a:p>
            <a:fld id="{3988BF06-192A-4D0A-825B-ED853CBAD205}" type="datetimeFigureOut">
              <a:rPr lang="en-US" smtClean="0"/>
              <a:pPr/>
              <a:t>5/23/2011</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34221CB3-C846-4276-B6AC-6E55A1D6573A}" type="slidenum">
              <a:rPr lang="en-US" smtClean="0"/>
              <a:pPr/>
              <a:t>‹#›</a:t>
            </a:fld>
            <a:endParaRPr lang="en-US" dirty="0"/>
          </a:p>
        </p:txBody>
      </p:sp>
      <p:sp>
        <p:nvSpPr>
          <p:cNvPr id="21" name="Rectangle 20"/>
          <p:cNvSpPr/>
          <p:nvPr/>
        </p:nvSpPr>
        <p:spPr>
          <a:xfrm>
            <a:off x="1066800" y="4038600"/>
            <a:ext cx="7315200" cy="129540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Rectangle 32"/>
          <p:cNvSpPr/>
          <p:nvPr/>
        </p:nvSpPr>
        <p:spPr>
          <a:xfrm>
            <a:off x="914400" y="548640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a:off x="914400" y="40386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a:off x="914400" y="548640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1CB3-C846-4276-B6AC-6E55A1D6573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221CB3-C846-4276-B6AC-6E55A1D6573A}" type="slidenum">
              <a:rPr lang="en-US" smtClean="0"/>
              <a:pPr/>
              <a:t>‹#›</a:t>
            </a:fld>
            <a:endParaRPr lang="en-US"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3988BF06-192A-4D0A-825B-ED853CBAD205}" type="datetimeFigureOut">
              <a:rPr lang="en-US" smtClean="0"/>
              <a:pPr/>
              <a:t>5/23/2011</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endParaRPr lang="en-US" dirty="0"/>
          </a:p>
        </p:txBody>
      </p:sp>
      <p:sp>
        <p:nvSpPr>
          <p:cNvPr id="6" name="Slide Number Placeholder 5"/>
          <p:cNvSpPr>
            <a:spLocks noGrp="1"/>
          </p:cNvSpPr>
          <p:nvPr>
            <p:ph type="sldNum" sz="quarter" idx="12"/>
          </p:nvPr>
        </p:nvSpPr>
        <p:spPr>
          <a:xfrm>
            <a:off x="1069848" y="6355080"/>
            <a:ext cx="1520952" cy="365760"/>
          </a:xfrm>
        </p:spPr>
        <p:txBody>
          <a:bodyPr/>
          <a:lstStyle/>
          <a:p>
            <a:fld id="{34221CB3-C846-4276-B6AC-6E55A1D6573A}" type="slidenum">
              <a:rPr lang="en-US" smtClean="0"/>
              <a:pPr/>
              <a:t>‹#›</a:t>
            </a:fld>
            <a:endParaRPr lang="en-US"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1CB3-C846-4276-B6AC-6E55A1D6573A}" type="slidenum">
              <a:rPr lang="en-US" smtClean="0"/>
              <a:pPr/>
              <a:t>‹#›</a:t>
            </a:fld>
            <a:endParaRPr lang="en-US"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221CB3-C846-4276-B6AC-6E55A1D6573A}" type="slidenum">
              <a:rPr lang="en-US" smtClean="0"/>
              <a:pPr/>
              <a:t>‹#›</a:t>
            </a:fld>
            <a:endParaRPr lang="en-US"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221CB3-C846-4276-B6AC-6E55A1D6573A}" type="slidenum">
              <a:rPr lang="en-US" smtClean="0"/>
              <a:pPr/>
              <a:t>‹#›</a:t>
            </a:fld>
            <a:endParaRPr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221CB3-C846-4276-B6AC-6E55A1D6573A}" type="slidenum">
              <a:rPr lang="en-US" smtClean="0"/>
              <a:pPr/>
              <a:t>‹#›</a:t>
            </a:fld>
            <a:endParaRPr lang="en-US"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1CB3-C846-4276-B6AC-6E55A1D6573A}"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88BF06-192A-4D0A-825B-ED853CBAD205}" type="datetimeFigureOut">
              <a:rPr lang="en-US" smtClean="0"/>
              <a:pPr/>
              <a:t>5/23/2011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221CB3-C846-4276-B6AC-6E55A1D6573A}"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988BF06-192A-4D0A-825B-ED853CBAD205}" type="datetimeFigureOut">
              <a:rPr lang="en-US" smtClean="0"/>
              <a:pPr/>
              <a:t>5/23/2011</a:t>
            </a:fld>
            <a:endParaRPr lang="en-US"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34221CB3-C846-4276-B6AC-6E55A1D6573A}" type="slidenum">
              <a:rPr lang="en-US" smtClean="0"/>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plays.about.com/od/plays/a/miracle.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ibdb.com/production.php?id=2759"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bing.com/celebrities/bio/search?q=Patty+Duke&amp;id=327d51d7-9ec1-4756-ac16-6f753c77c39e&amp;FORM=DTPCEO" TargetMode="External"/><Relationship Id="rId4" Type="http://schemas.openxmlformats.org/officeDocument/2006/relationships/hyperlink" Target="http://www.lycos.com/info/anne-bancroft--miracle-worker.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plays.about.com/od/plays/a/miracle.ht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bing.com/celebrities/bio/search?q=Patty+Duke&amp;id=327d51d7-9ec1-4756-ac16-6f753c77c39e&amp;FORM=DTPCEO" TargetMode="External"/><Relationship Id="rId5" Type="http://schemas.openxmlformats.org/officeDocument/2006/relationships/hyperlink" Target="http://www.lycos.com/info/anne-bancroft--miracle-worker.html" TargetMode="External"/><Relationship Id="rId4" Type="http://schemas.openxmlformats.org/officeDocument/2006/relationships/hyperlink" Target="http://www.ibdb.com/production.php?id=2759"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jpeg"/><Relationship Id="rId7" Type="http://schemas.openxmlformats.org/officeDocument/2006/relationships/image" Target="../media/image11.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1219200" y="5562600"/>
            <a:ext cx="6858000" cy="533400"/>
          </a:xfrm>
        </p:spPr>
        <p:txBody>
          <a:bodyPr>
            <a:normAutofit/>
          </a:bodyPr>
          <a:lstStyle/>
          <a:p>
            <a:r>
              <a:rPr lang="en-US" sz="2400" dirty="0" err="1" smtClean="0"/>
              <a:t>WebQuest</a:t>
            </a:r>
            <a:r>
              <a:rPr lang="en-US" sz="2400" dirty="0" smtClean="0"/>
              <a:t> by Alexa Feduchak &amp; Leah </a:t>
            </a:r>
            <a:r>
              <a:rPr lang="en-US" sz="2400" dirty="0" err="1" smtClean="0"/>
              <a:t>Miraglia</a:t>
            </a:r>
            <a:endParaRPr lang="en-US" sz="2400" dirty="0"/>
          </a:p>
        </p:txBody>
      </p:sp>
      <p:sp>
        <p:nvSpPr>
          <p:cNvPr id="4" name="Rectangle 3"/>
          <p:cNvSpPr/>
          <p:nvPr/>
        </p:nvSpPr>
        <p:spPr>
          <a:xfrm>
            <a:off x="1143000" y="4038600"/>
            <a:ext cx="7010400" cy="1384995"/>
          </a:xfrm>
          <a:prstGeom prst="rect">
            <a:avLst/>
          </a:prstGeom>
        </p:spPr>
        <p:txBody>
          <a:bodyPr wrap="square">
            <a:spAutoFit/>
          </a:bodyPr>
          <a:lstStyle/>
          <a:p>
            <a:pPr lvl="0" algn="ctr">
              <a:spcBef>
                <a:spcPct val="0"/>
              </a:spcBef>
            </a:pPr>
            <a:r>
              <a:rPr lang="en-US" sz="2800" dirty="0" smtClean="0">
                <a:solidFill>
                  <a:prstClr val="black"/>
                </a:solidFill>
                <a:latin typeface="Bookman Old Style"/>
                <a:ea typeface="+mj-ea"/>
                <a:cs typeface="+mj-cs"/>
              </a:rPr>
              <a:t>The original Broadway production of </a:t>
            </a:r>
            <a:r>
              <a:rPr lang="en-US" sz="2800" i="1" dirty="0" smtClean="0">
                <a:solidFill>
                  <a:prstClr val="black"/>
                </a:solidFill>
                <a:latin typeface="Bookman Old Style"/>
                <a:ea typeface="+mj-ea"/>
                <a:cs typeface="+mj-cs"/>
              </a:rPr>
              <a:t>The Miracle Worker </a:t>
            </a:r>
            <a:r>
              <a:rPr lang="en-US" sz="2800" dirty="0" smtClean="0">
                <a:solidFill>
                  <a:prstClr val="black"/>
                </a:solidFill>
                <a:latin typeface="Bookman Old Style"/>
                <a:ea typeface="+mj-ea"/>
                <a:cs typeface="+mj-cs"/>
              </a:rPr>
              <a:t>and the actresses Anne Bancroft and Patty Duke </a:t>
            </a:r>
            <a:endParaRPr lang="en-US" sz="2800" dirty="0">
              <a:solidFill>
                <a:prstClr val="black"/>
              </a:solidFill>
              <a:latin typeface="Bookman Old Style"/>
              <a:ea typeface="+mj-ea"/>
              <a:cs typeface="+mj-cs"/>
            </a:endParaRPr>
          </a:p>
        </p:txBody>
      </p:sp>
      <p:pic>
        <p:nvPicPr>
          <p:cNvPr id="5" name="Picture 4" descr="2320116874_1c1aa12445.jpg"/>
          <p:cNvPicPr>
            <a:picLocks noChangeAspect="1"/>
          </p:cNvPicPr>
          <p:nvPr/>
        </p:nvPicPr>
        <p:blipFill>
          <a:blip r:embed="rId3" cstate="print"/>
          <a:stretch>
            <a:fillRect/>
          </a:stretch>
        </p:blipFill>
        <p:spPr>
          <a:xfrm>
            <a:off x="2057400" y="304800"/>
            <a:ext cx="4597400" cy="34480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lvl="0"/>
            <a:endParaRPr lang="en-US" dirty="0" smtClean="0"/>
          </a:p>
          <a:p>
            <a:pPr lvl="0"/>
            <a:r>
              <a:rPr lang="en-US" b="1" dirty="0" smtClean="0"/>
              <a:t>Title: </a:t>
            </a:r>
            <a:r>
              <a:rPr lang="en-US" sz="2400" dirty="0" smtClean="0">
                <a:solidFill>
                  <a:prstClr val="black"/>
                </a:solidFill>
              </a:rPr>
              <a:t>The </a:t>
            </a:r>
            <a:r>
              <a:rPr lang="en-US" sz="2400" dirty="0" smtClean="0">
                <a:solidFill>
                  <a:prstClr val="black"/>
                </a:solidFill>
              </a:rPr>
              <a:t>original Broadway production of </a:t>
            </a:r>
            <a:r>
              <a:rPr lang="en-US" sz="2400" i="1" dirty="0" smtClean="0">
                <a:solidFill>
                  <a:prstClr val="black"/>
                </a:solidFill>
              </a:rPr>
              <a:t>The Miracle Worker </a:t>
            </a:r>
            <a:r>
              <a:rPr lang="en-US" sz="2400" dirty="0" smtClean="0">
                <a:solidFill>
                  <a:prstClr val="black"/>
                </a:solidFill>
              </a:rPr>
              <a:t>and the actresses Anne Bancroft and Patty Duke </a:t>
            </a:r>
            <a:endParaRPr lang="en-US" dirty="0" smtClean="0"/>
          </a:p>
          <a:p>
            <a:r>
              <a:rPr lang="en-US" b="1" dirty="0" smtClean="0"/>
              <a:t>Description: </a:t>
            </a:r>
            <a:r>
              <a:rPr lang="en-US" dirty="0" smtClean="0"/>
              <a:t>Information about the play and its 2 main actresses</a:t>
            </a:r>
          </a:p>
          <a:p>
            <a:r>
              <a:rPr lang="en-US" b="1" dirty="0" smtClean="0"/>
              <a:t>Grade Level: </a:t>
            </a:r>
            <a:r>
              <a:rPr lang="en-US" dirty="0" smtClean="0"/>
              <a:t>9-12</a:t>
            </a:r>
          </a:p>
          <a:p>
            <a:r>
              <a:rPr lang="en-US" b="1" dirty="0" smtClean="0"/>
              <a:t>Curriculum:</a:t>
            </a:r>
            <a:r>
              <a:rPr lang="en-US" dirty="0" smtClean="0"/>
              <a:t> English/Language Arts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AppData\Local\Microsoft\Windows\Temporary Internet Files\Content.IE5\N6DY5F2D\MC900128660[1].wmf"/>
          <p:cNvPicPr>
            <a:picLocks noChangeAspect="1" noChangeArrowheads="1"/>
          </p:cNvPicPr>
          <p:nvPr/>
        </p:nvPicPr>
        <p:blipFill>
          <a:blip r:embed="rId3" cstate="print"/>
          <a:srcRect/>
          <a:stretch>
            <a:fillRect/>
          </a:stretch>
        </p:blipFill>
        <p:spPr bwMode="auto">
          <a:xfrm>
            <a:off x="6477000" y="0"/>
            <a:ext cx="2405764" cy="2438400"/>
          </a:xfrm>
          <a:prstGeom prst="rect">
            <a:avLst/>
          </a:prstGeom>
          <a:noFill/>
        </p:spPr>
      </p:pic>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sz="quarter" idx="1"/>
          </p:nvPr>
        </p:nvSpPr>
        <p:spPr/>
        <p:txBody>
          <a:bodyPr/>
          <a:lstStyle/>
          <a:p>
            <a:endParaRPr lang="en-US" sz="2400" dirty="0"/>
          </a:p>
          <a:p>
            <a:endParaRPr lang="en-US" sz="2400" dirty="0"/>
          </a:p>
        </p:txBody>
      </p:sp>
      <p:sp>
        <p:nvSpPr>
          <p:cNvPr id="11" name="Text Placeholder 10"/>
          <p:cNvSpPr>
            <a:spLocks noGrp="1"/>
          </p:cNvSpPr>
          <p:nvPr>
            <p:ph type="body" idx="4294967295"/>
          </p:nvPr>
        </p:nvSpPr>
        <p:spPr>
          <a:xfrm>
            <a:off x="838200" y="1371600"/>
            <a:ext cx="7315200" cy="4843463"/>
          </a:xfrm>
        </p:spPr>
        <p:txBody>
          <a:bodyPr>
            <a:normAutofit/>
          </a:bodyPr>
          <a:lstStyle/>
          <a:p>
            <a:pPr lvl="1"/>
            <a:r>
              <a:rPr lang="en-US" sz="1700" dirty="0" smtClean="0"/>
              <a:t>Who was known as “The Miracle Worker”?</a:t>
            </a:r>
          </a:p>
          <a:p>
            <a:endParaRPr lang="en-US" sz="2000" dirty="0" smtClean="0"/>
          </a:p>
          <a:p>
            <a:pPr lvl="1"/>
            <a:r>
              <a:rPr lang="en-US" sz="1700" dirty="0" smtClean="0"/>
              <a:t>Why was there a play called </a:t>
            </a:r>
            <a:r>
              <a:rPr lang="en-US" sz="1700" i="1" dirty="0" smtClean="0"/>
              <a:t>The Miracle Worker</a:t>
            </a:r>
            <a:r>
              <a:rPr lang="en-US" sz="1700" dirty="0" smtClean="0"/>
              <a:t>?</a:t>
            </a:r>
          </a:p>
          <a:p>
            <a:endParaRPr lang="en-US" sz="1800" dirty="0" smtClean="0"/>
          </a:p>
          <a:p>
            <a:r>
              <a:rPr lang="en-US" sz="2800" dirty="0" smtClean="0"/>
              <a:t>In this </a:t>
            </a:r>
            <a:r>
              <a:rPr lang="en-US" sz="2800" dirty="0" err="1" smtClean="0"/>
              <a:t>WebQuest</a:t>
            </a:r>
            <a:r>
              <a:rPr lang="en-US" sz="2800" dirty="0" smtClean="0"/>
              <a:t>, you will be able to find the answers to the above questions, as well as the questions on the next pages by clicking on the given websites located at the bottoms of the pages. Your answers must be handed in on a separate sheet of paper.  Good Luck!</a:t>
            </a:r>
          </a:p>
          <a:p>
            <a:endParaRPr lang="en-US" sz="1800" dirty="0"/>
          </a:p>
        </p:txBody>
      </p:sp>
      <p:sp>
        <p:nvSpPr>
          <p:cNvPr id="8" name="TextBox 7"/>
          <p:cNvSpPr txBox="1"/>
          <p:nvPr/>
        </p:nvSpPr>
        <p:spPr>
          <a:xfrm>
            <a:off x="914400" y="6396335"/>
            <a:ext cx="6477000" cy="461665"/>
          </a:xfrm>
          <a:prstGeom prst="rect">
            <a:avLst/>
          </a:prstGeom>
          <a:noFill/>
        </p:spPr>
        <p:txBody>
          <a:bodyPr wrap="square" rtlCol="0">
            <a:spAutoFit/>
          </a:bodyPr>
          <a:lstStyle/>
          <a:p>
            <a:r>
              <a:rPr lang="en-US" sz="2400" dirty="0" smtClean="0">
                <a:hlinkClick r:id="rId4"/>
              </a:rPr>
              <a:t>The Miracle Worker</a:t>
            </a:r>
            <a:endParaRPr lang="en-US" sz="2400" dirty="0"/>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flipH="1">
            <a:off x="4572000" y="0"/>
            <a:ext cx="4572000" cy="6324600"/>
          </a:xfrm>
          <a:prstGeom prst="rect">
            <a:avLst/>
          </a:prstGeom>
          <a:noFill/>
        </p:spPr>
      </p:pic>
      <p:pic>
        <p:nvPicPr>
          <p:cNvPr id="2055" name="Picture 7"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a:off x="0" y="0"/>
            <a:ext cx="4572000" cy="6324600"/>
          </a:xfrm>
          <a:prstGeom prst="rect">
            <a:avLst/>
          </a:prstGeom>
          <a:noFill/>
        </p:spPr>
      </p:pic>
      <p:sp>
        <p:nvSpPr>
          <p:cNvPr id="2" name="Title 1"/>
          <p:cNvSpPr>
            <a:spLocks noGrp="1"/>
          </p:cNvSpPr>
          <p:nvPr>
            <p:ph type="title"/>
          </p:nvPr>
        </p:nvSpPr>
        <p:spPr>
          <a:xfrm>
            <a:off x="4038600" y="0"/>
            <a:ext cx="1143000" cy="1143000"/>
          </a:xfrm>
        </p:spPr>
        <p:txBody>
          <a:bodyPr/>
          <a:lstStyle/>
          <a:p>
            <a:pPr algn="ctr"/>
            <a:r>
              <a:rPr lang="en-US" dirty="0" smtClean="0"/>
              <a:t>Task</a:t>
            </a:r>
            <a:endParaRPr lang="en-US" dirty="0"/>
          </a:p>
        </p:txBody>
      </p:sp>
      <p:sp>
        <p:nvSpPr>
          <p:cNvPr id="3" name="Content Placeholder 2"/>
          <p:cNvSpPr>
            <a:spLocks noGrp="1"/>
          </p:cNvSpPr>
          <p:nvPr>
            <p:ph sz="quarter" idx="1"/>
          </p:nvPr>
        </p:nvSpPr>
        <p:spPr>
          <a:xfrm>
            <a:off x="1295400" y="1524000"/>
            <a:ext cx="6858000" cy="4678363"/>
          </a:xfrm>
        </p:spPr>
        <p:txBody>
          <a:bodyPr>
            <a:normAutofit/>
          </a:bodyPr>
          <a:lstStyle/>
          <a:p>
            <a:pPr marL="457200" indent="-457200" algn="ctr">
              <a:buNone/>
            </a:pPr>
            <a:endParaRPr lang="en-US" sz="2400" dirty="0" smtClean="0"/>
          </a:p>
          <a:p>
            <a:pPr marL="457200" indent="-457200">
              <a:buFont typeface="+mj-lt"/>
              <a:buAutoNum type="arabicPeriod"/>
            </a:pPr>
            <a:r>
              <a:rPr lang="en-US" sz="2400" dirty="0" smtClean="0"/>
              <a:t>When was the opening night of the original performance of </a:t>
            </a:r>
            <a:r>
              <a:rPr lang="en-US" sz="2400" i="1" dirty="0" smtClean="0"/>
              <a:t>The Miracle Worker</a:t>
            </a:r>
            <a:r>
              <a:rPr lang="en-US" sz="2400" dirty="0" smtClean="0"/>
              <a:t>? </a:t>
            </a:r>
          </a:p>
          <a:p>
            <a:pPr marL="857250" lvl="1" indent="-457200"/>
            <a:r>
              <a:rPr lang="en-US" sz="2400" dirty="0" smtClean="0"/>
              <a:t>What was the name of the theatre?</a:t>
            </a:r>
          </a:p>
          <a:p>
            <a:pPr marL="857250" lvl="1" indent="-457200"/>
            <a:r>
              <a:rPr lang="en-US" sz="2400" dirty="0" smtClean="0"/>
              <a:t>Who owned the theatre?</a:t>
            </a:r>
          </a:p>
          <a:p>
            <a:pPr marL="457200" indent="-457200">
              <a:buFont typeface="+mj-lt"/>
              <a:buAutoNum type="arabicPeriod"/>
            </a:pPr>
            <a:r>
              <a:rPr lang="en-US" sz="2400" dirty="0" smtClean="0"/>
              <a:t>How many actors and actresses starred in the opening night performance?</a:t>
            </a:r>
          </a:p>
          <a:p>
            <a:pPr marL="857250" lvl="1" indent="-457200"/>
            <a:r>
              <a:rPr lang="en-US" sz="2000" dirty="0" smtClean="0"/>
              <a:t>Who were the understudies?</a:t>
            </a:r>
          </a:p>
          <a:p>
            <a:pPr marL="857250" lvl="1" indent="-457200"/>
            <a:r>
              <a:rPr lang="en-US" sz="2000" dirty="0" smtClean="0"/>
              <a:t>Who was this play written by?</a:t>
            </a:r>
          </a:p>
          <a:p>
            <a:pPr marL="457200" indent="-457200">
              <a:buFont typeface="+mj-lt"/>
              <a:buAutoNum type="arabicPeriod"/>
            </a:pPr>
            <a:endParaRPr lang="en-US" sz="2400" dirty="0" smtClean="0"/>
          </a:p>
          <a:p>
            <a:pPr marL="457200" indent="-457200">
              <a:buFont typeface="+mj-lt"/>
              <a:buAutoNum type="arabicPeriod"/>
            </a:pPr>
            <a:endParaRPr lang="en-US" sz="2400" dirty="0"/>
          </a:p>
          <a:p>
            <a:pPr marL="457200" indent="-457200">
              <a:buNone/>
            </a:pPr>
            <a:endParaRPr lang="en-US" sz="2400" dirty="0" smtClean="0"/>
          </a:p>
        </p:txBody>
      </p:sp>
      <p:sp>
        <p:nvSpPr>
          <p:cNvPr id="5" name="TextBox 4"/>
          <p:cNvSpPr txBox="1"/>
          <p:nvPr/>
        </p:nvSpPr>
        <p:spPr>
          <a:xfrm>
            <a:off x="762000" y="6324600"/>
            <a:ext cx="8382000" cy="400110"/>
          </a:xfrm>
          <a:prstGeom prst="rect">
            <a:avLst/>
          </a:prstGeom>
          <a:noFill/>
        </p:spPr>
        <p:txBody>
          <a:bodyPr wrap="square" rtlCol="0">
            <a:spAutoFit/>
          </a:bodyPr>
          <a:lstStyle/>
          <a:p>
            <a:r>
              <a:rPr lang="en-US" sz="2000" dirty="0" smtClean="0">
                <a:hlinkClick r:id="rId4"/>
              </a:rPr>
              <a:t>The Miracle Worker: Broadway Information</a:t>
            </a:r>
            <a:endParaRPr lang="en-US" sz="2000"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flipH="1">
            <a:off x="4572000" y="0"/>
            <a:ext cx="4572000" cy="6324600"/>
          </a:xfrm>
          <a:prstGeom prst="rect">
            <a:avLst/>
          </a:prstGeom>
          <a:noFill/>
        </p:spPr>
      </p:pic>
      <p:pic>
        <p:nvPicPr>
          <p:cNvPr id="5" name="Picture 7" descr="C:\Users\acer\AppData\Local\Microsoft\Windows\Temporary Internet Files\Content.IE5\6O7XOSAE\MC900018739[1].wmf"/>
          <p:cNvPicPr>
            <a:picLocks noChangeAspect="1" noChangeArrowheads="1"/>
          </p:cNvPicPr>
          <p:nvPr/>
        </p:nvPicPr>
        <p:blipFill>
          <a:blip r:embed="rId3" cstate="print"/>
          <a:srcRect/>
          <a:stretch>
            <a:fillRect/>
          </a:stretch>
        </p:blipFill>
        <p:spPr bwMode="auto">
          <a:xfrm>
            <a:off x="0" y="0"/>
            <a:ext cx="4572000" cy="6324600"/>
          </a:xfrm>
          <a:prstGeom prst="rect">
            <a:avLst/>
          </a:prstGeom>
          <a:noFill/>
        </p:spPr>
      </p:pic>
      <p:sp>
        <p:nvSpPr>
          <p:cNvPr id="2" name="Title 1"/>
          <p:cNvSpPr>
            <a:spLocks noGrp="1"/>
          </p:cNvSpPr>
          <p:nvPr>
            <p:ph type="title"/>
          </p:nvPr>
        </p:nvSpPr>
        <p:spPr>
          <a:xfrm>
            <a:off x="3429000" y="609600"/>
            <a:ext cx="2362200" cy="1066800"/>
          </a:xfrm>
        </p:spPr>
        <p:txBody>
          <a:bodyPr>
            <a:normAutofit/>
          </a:bodyPr>
          <a:lstStyle/>
          <a:p>
            <a:pPr algn="ctr"/>
            <a:r>
              <a:rPr lang="en-US" dirty="0" smtClean="0"/>
              <a:t>Task (</a:t>
            </a:r>
            <a:r>
              <a:rPr lang="en-US" i="1" dirty="0" smtClean="0"/>
              <a:t>continued</a:t>
            </a:r>
            <a:r>
              <a:rPr lang="en-US" dirty="0" smtClean="0"/>
              <a:t>)</a:t>
            </a:r>
            <a:endParaRPr lang="en-US" dirty="0"/>
          </a:p>
        </p:txBody>
      </p:sp>
      <p:sp>
        <p:nvSpPr>
          <p:cNvPr id="3" name="Content Placeholder 2"/>
          <p:cNvSpPr>
            <a:spLocks noGrp="1"/>
          </p:cNvSpPr>
          <p:nvPr>
            <p:ph sz="quarter" idx="1"/>
          </p:nvPr>
        </p:nvSpPr>
        <p:spPr>
          <a:xfrm>
            <a:off x="1219200" y="1920240"/>
            <a:ext cx="6858000" cy="3947160"/>
          </a:xfrm>
        </p:spPr>
        <p:txBody>
          <a:bodyPr>
            <a:normAutofit/>
          </a:bodyPr>
          <a:lstStyle/>
          <a:p>
            <a:pPr marL="514350" indent="-514350">
              <a:buNone/>
            </a:pPr>
            <a:endParaRPr lang="en-US" sz="2400" dirty="0" smtClean="0"/>
          </a:p>
          <a:p>
            <a:pPr marL="514350" indent="-514350">
              <a:buFont typeface="+mj-lt"/>
              <a:buAutoNum type="arabicPeriod" startAt="3"/>
            </a:pPr>
            <a:r>
              <a:rPr lang="en-US" sz="2400" dirty="0" smtClean="0"/>
              <a:t>Who was Anne Bancroft?</a:t>
            </a:r>
          </a:p>
          <a:p>
            <a:pPr marL="914400" lvl="1" indent="-514350"/>
            <a:r>
              <a:rPr lang="en-US" sz="2000" dirty="0" smtClean="0"/>
              <a:t>What role did she play in </a:t>
            </a:r>
            <a:r>
              <a:rPr lang="en-US" sz="2000" i="1" dirty="0" smtClean="0"/>
              <a:t>The Miracle Worker</a:t>
            </a:r>
            <a:r>
              <a:rPr lang="en-US" sz="2000" dirty="0" smtClean="0"/>
              <a:t>?</a:t>
            </a:r>
          </a:p>
          <a:p>
            <a:pPr marL="914400" lvl="1" indent="-514350"/>
            <a:r>
              <a:rPr lang="en-US" sz="2000" dirty="0" smtClean="0"/>
              <a:t>What are her best known works?</a:t>
            </a:r>
            <a:endParaRPr lang="en-US" sz="2000" dirty="0"/>
          </a:p>
          <a:p>
            <a:pPr marL="514350" indent="-514350">
              <a:buFont typeface="+mj-lt"/>
              <a:buAutoNum type="arabicPeriod" startAt="3"/>
            </a:pPr>
            <a:endParaRPr lang="en-US" sz="2400" dirty="0" smtClean="0"/>
          </a:p>
          <a:p>
            <a:pPr marL="514350" indent="-514350">
              <a:buFont typeface="+mj-lt"/>
              <a:buAutoNum type="arabicPeriod" startAt="3"/>
            </a:pPr>
            <a:r>
              <a:rPr lang="en-US" sz="2400" dirty="0" smtClean="0"/>
              <a:t>Who was Patty Duke?</a:t>
            </a:r>
          </a:p>
          <a:p>
            <a:pPr marL="914400" lvl="1" indent="-514350"/>
            <a:r>
              <a:rPr lang="en-US" sz="2000" dirty="0" smtClean="0"/>
              <a:t>What role did she play in </a:t>
            </a:r>
            <a:r>
              <a:rPr lang="en-US" sz="2000" i="1" dirty="0" smtClean="0"/>
              <a:t>The Miracle Worker</a:t>
            </a:r>
            <a:r>
              <a:rPr lang="en-US" sz="2000" dirty="0" smtClean="0"/>
              <a:t>?</a:t>
            </a:r>
          </a:p>
          <a:p>
            <a:pPr marL="914400" lvl="1" indent="-514350"/>
            <a:r>
              <a:rPr lang="en-US" sz="2000" dirty="0" smtClean="0"/>
              <a:t>What are her best known works?</a:t>
            </a:r>
            <a:endParaRPr lang="en-US" sz="2000" dirty="0"/>
          </a:p>
        </p:txBody>
      </p:sp>
      <p:sp>
        <p:nvSpPr>
          <p:cNvPr id="8" name="TextBox 7"/>
          <p:cNvSpPr txBox="1"/>
          <p:nvPr/>
        </p:nvSpPr>
        <p:spPr>
          <a:xfrm>
            <a:off x="1066800" y="6488668"/>
            <a:ext cx="3657600" cy="369332"/>
          </a:xfrm>
          <a:prstGeom prst="rect">
            <a:avLst/>
          </a:prstGeom>
          <a:noFill/>
        </p:spPr>
        <p:txBody>
          <a:bodyPr wrap="square" rtlCol="0">
            <a:spAutoFit/>
          </a:bodyPr>
          <a:lstStyle/>
          <a:p>
            <a:r>
              <a:rPr lang="en-US" dirty="0" smtClean="0">
                <a:hlinkClick r:id="rId4" tooltip="Anne Bancroft"/>
              </a:rPr>
              <a:t>Anne Bancroft: Miracle Worker</a:t>
            </a:r>
            <a:endParaRPr lang="en-US" dirty="0"/>
          </a:p>
        </p:txBody>
      </p:sp>
      <p:sp>
        <p:nvSpPr>
          <p:cNvPr id="9" name="TextBox 8"/>
          <p:cNvSpPr txBox="1"/>
          <p:nvPr/>
        </p:nvSpPr>
        <p:spPr>
          <a:xfrm>
            <a:off x="4876800" y="6488668"/>
            <a:ext cx="3429000" cy="369332"/>
          </a:xfrm>
          <a:prstGeom prst="rect">
            <a:avLst/>
          </a:prstGeom>
          <a:noFill/>
        </p:spPr>
        <p:txBody>
          <a:bodyPr wrap="square" rtlCol="0">
            <a:spAutoFit/>
          </a:bodyPr>
          <a:lstStyle/>
          <a:p>
            <a:r>
              <a:rPr lang="en-US" dirty="0" smtClean="0">
                <a:hlinkClick r:id="rId5"/>
              </a:rPr>
              <a:t>Patty Duke: Miracle Worker</a:t>
            </a:r>
            <a:endParaRPr lang="en-US" dirty="0"/>
          </a:p>
        </p:txBody>
      </p:sp>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sz="quarter" idx="1"/>
          </p:nvPr>
        </p:nvSpPr>
        <p:spPr/>
        <p:txBody>
          <a:bodyPr/>
          <a:lstStyle/>
          <a:p>
            <a:endParaRPr lang="en-US" dirty="0" smtClean="0"/>
          </a:p>
          <a:p>
            <a:endParaRPr lang="en-US" dirty="0" smtClean="0"/>
          </a:p>
          <a:p>
            <a:r>
              <a:rPr lang="en-US" dirty="0" smtClean="0"/>
              <a:t>Please </a:t>
            </a:r>
            <a:r>
              <a:rPr lang="en-US" dirty="0" smtClean="0"/>
              <a:t>answer the following few questions on a separate sheet of paper. </a:t>
            </a:r>
            <a:r>
              <a:rPr lang="en-US" dirty="0" smtClean="0"/>
              <a:t>You </a:t>
            </a:r>
            <a:r>
              <a:rPr lang="en-US" dirty="0" smtClean="0"/>
              <a:t>may use any of the previous websites if you need to.</a:t>
            </a:r>
          </a:p>
          <a:p>
            <a:pPr lvl="1"/>
            <a:r>
              <a:rPr lang="en-US" dirty="0" smtClean="0"/>
              <a:t>What have you learned from this project?</a:t>
            </a:r>
          </a:p>
          <a:p>
            <a:pPr lvl="1"/>
            <a:r>
              <a:rPr lang="en-US" dirty="0" smtClean="0"/>
              <a:t>Did you know about Helen Keller and Annie Sullivan before you did this project? If so, did you learn anything new? If not, what did you find out about them?</a:t>
            </a:r>
          </a:p>
          <a:p>
            <a:pPr lvl="1"/>
            <a:r>
              <a:rPr lang="en-US" dirty="0" smtClean="0"/>
              <a:t>What did you learn about Broadway?</a:t>
            </a:r>
          </a:p>
        </p:txBody>
      </p:sp>
      <p:pic>
        <p:nvPicPr>
          <p:cNvPr id="2051" name="Picture 3" descr="C:\Documents and Settings\Joan Guari\Local Settings\Temporary Internet Files\Content.IE5\WDOCWU30\MC90029109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9721457">
            <a:off x="7447014" y="84035"/>
            <a:ext cx="1638445" cy="1553001"/>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C:\Documents and Settings\Joan Guari\Local Settings\Temporary Internet Files\Content.IE5\WDOCWU30\MC90029109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3410879">
            <a:off x="-6394" y="90431"/>
            <a:ext cx="1579570" cy="149719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Evaluation</a:t>
            </a:r>
            <a:endParaRPr lang="en-US" dirty="0"/>
          </a:p>
        </p:txBody>
      </p:sp>
      <p:pic>
        <p:nvPicPr>
          <p:cNvPr id="4" name="Content Placeholder 3" descr="20110512054655ZePun.jpg"/>
          <p:cNvPicPr>
            <a:picLocks noGrp="1" noChangeAspect="1"/>
          </p:cNvPicPr>
          <p:nvPr>
            <p:ph sz="quarter" idx="1"/>
          </p:nvPr>
        </p:nvPicPr>
        <p:blipFill>
          <a:blip r:embed="rId3" cstate="print"/>
          <a:stretch>
            <a:fillRect/>
          </a:stretch>
        </p:blipFill>
        <p:spPr>
          <a:xfrm>
            <a:off x="0" y="0"/>
            <a:ext cx="9144000" cy="6897189"/>
          </a:xfrm>
        </p:spPr>
      </p:pic>
      <p:sp>
        <p:nvSpPr>
          <p:cNvPr id="5" name="TextBox 4"/>
          <p:cNvSpPr txBox="1"/>
          <p:nvPr/>
        </p:nvSpPr>
        <p:spPr>
          <a:xfrm>
            <a:off x="0" y="4026456"/>
            <a:ext cx="2743200" cy="2831544"/>
          </a:xfrm>
          <a:prstGeom prst="rect">
            <a:avLst/>
          </a:prstGeom>
          <a:noFill/>
        </p:spPr>
        <p:txBody>
          <a:bodyPr wrap="square" rtlCol="0">
            <a:spAutoFit/>
          </a:bodyPr>
          <a:lstStyle/>
          <a:p>
            <a:pPr algn="ctr"/>
            <a:r>
              <a:rPr lang="en-US" sz="3200" dirty="0" smtClean="0">
                <a:latin typeface="Calibri" pitchFamily="34" charset="0"/>
              </a:rPr>
              <a:t>Your work will be evaluated by the rubric provided by your teacher.</a:t>
            </a:r>
            <a:r>
              <a:rPr lang="en-US" dirty="0" smtClean="0"/>
              <a:t/>
            </a:r>
            <a:br>
              <a:rPr lang="en-US" dirty="0" smtClean="0"/>
            </a:br>
            <a:endParaRPr lang="en-US" dirty="0"/>
          </a:p>
        </p:txBody>
      </p:sp>
    </p:spTree>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Teacher Page </a:t>
            </a:r>
            <a:endParaRPr lang="en-US" dirty="0"/>
          </a:p>
        </p:txBody>
      </p:sp>
      <p:sp>
        <p:nvSpPr>
          <p:cNvPr id="3" name="Content Placeholder 2"/>
          <p:cNvSpPr>
            <a:spLocks noGrp="1"/>
          </p:cNvSpPr>
          <p:nvPr>
            <p:ph sz="quarter" idx="1"/>
          </p:nvPr>
        </p:nvSpPr>
        <p:spPr/>
        <p:txBody>
          <a:bodyPr>
            <a:normAutofit lnSpcReduction="10000"/>
          </a:bodyPr>
          <a:lstStyle/>
          <a:p>
            <a:endParaRPr lang="en-US" dirty="0" smtClean="0"/>
          </a:p>
          <a:p>
            <a:r>
              <a:rPr lang="en-US" dirty="0" smtClean="0">
                <a:hlinkClick r:id="rId3"/>
              </a:rPr>
              <a:t>http://</a:t>
            </a:r>
            <a:r>
              <a:rPr lang="en-US" dirty="0" smtClean="0">
                <a:hlinkClick r:id="rId3"/>
              </a:rPr>
              <a:t>plays.about.com/od/plays/a/miracle.htm</a:t>
            </a:r>
            <a:endParaRPr lang="en-US" dirty="0" smtClean="0"/>
          </a:p>
          <a:p>
            <a:endParaRPr lang="en-US" dirty="0" smtClean="0"/>
          </a:p>
          <a:p>
            <a:r>
              <a:rPr lang="en-US" dirty="0" smtClean="0">
                <a:hlinkClick r:id="rId4"/>
              </a:rPr>
              <a:t>http://</a:t>
            </a:r>
            <a:r>
              <a:rPr lang="en-US" dirty="0" smtClean="0">
                <a:hlinkClick r:id="rId4"/>
              </a:rPr>
              <a:t>www.ibdb.com/production.php?id=2759</a:t>
            </a:r>
            <a:endParaRPr lang="en-US" dirty="0" smtClean="0"/>
          </a:p>
          <a:p>
            <a:endParaRPr lang="en-US" dirty="0" smtClean="0"/>
          </a:p>
          <a:p>
            <a:r>
              <a:rPr lang="en-US" dirty="0" smtClean="0">
                <a:hlinkClick r:id="rId5"/>
              </a:rPr>
              <a:t>http://www.lycos.com/info/anne-bancroft--</a:t>
            </a:r>
            <a:r>
              <a:rPr lang="en-US" dirty="0" smtClean="0">
                <a:hlinkClick r:id="rId5"/>
              </a:rPr>
              <a:t>miracle-worker.html</a:t>
            </a:r>
            <a:endParaRPr lang="en-US" dirty="0" smtClean="0"/>
          </a:p>
          <a:p>
            <a:endParaRPr lang="en-US" dirty="0" smtClean="0"/>
          </a:p>
          <a:p>
            <a:r>
              <a:rPr lang="en-US" dirty="0" smtClean="0">
                <a:hlinkClick r:id="rId6"/>
              </a:rPr>
              <a:t>http://www.bing.com/celebrities/bio/search?q=Patty+Duke&amp;id=327d51d7-9ec1-4756-ac16-6f753c77c39e&amp;FORM=DTPCEO</a:t>
            </a:r>
            <a:endParaRPr lang="en-US"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ladygagapic.info/wallpaper/white-5.jpg"/>
          <p:cNvPicPr>
            <a:picLocks noChangeAspect="1" noChangeArrowheads="1"/>
          </p:cNvPicPr>
          <p:nvPr/>
        </p:nvPicPr>
        <p:blipFill>
          <a:blip r:embed="rId3" cstate="print"/>
          <a:srcRect/>
          <a:stretch>
            <a:fillRect/>
          </a:stretch>
        </p:blipFill>
        <p:spPr bwMode="auto">
          <a:xfrm>
            <a:off x="0" y="0"/>
            <a:ext cx="9099586" cy="6858000"/>
          </a:xfrm>
          <a:prstGeom prst="rect">
            <a:avLst/>
          </a:prstGeom>
          <a:noFill/>
        </p:spPr>
      </p:pic>
      <p:pic>
        <p:nvPicPr>
          <p:cNvPr id="1030" name="Picture 6" descr="http://farm4.static.flickr.com/3163/2631574402_2666aaebe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495800" y="3653817"/>
            <a:ext cx="4648200" cy="3204183"/>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farm1.static.flickr.com/70/168544485_10d48f6a4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0"/>
            <a:ext cx="4495800" cy="3733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C:\Users\acer\AppData\Local\Microsoft\Windows\Temporary Internet Files\Content.IE5\TT29Z8SV\MC900016705[1].wmf"/>
          <p:cNvPicPr>
            <a:picLocks noChangeAspect="1" noChangeArrowheads="1"/>
          </p:cNvPicPr>
          <p:nvPr/>
        </p:nvPicPr>
        <p:blipFill>
          <a:blip r:embed="rId6" cstate="print"/>
          <a:srcRect/>
          <a:stretch>
            <a:fillRect/>
          </a:stretch>
        </p:blipFill>
        <p:spPr bwMode="auto">
          <a:xfrm>
            <a:off x="304800" y="3733800"/>
            <a:ext cx="3978574" cy="2929281"/>
          </a:xfrm>
          <a:prstGeom prst="rect">
            <a:avLst/>
          </a:prstGeom>
          <a:noFill/>
        </p:spPr>
      </p:pic>
      <p:pic>
        <p:nvPicPr>
          <p:cNvPr id="2054" name="Picture 6" descr="C:\Users\acer\AppData\Local\Microsoft\Windows\Temporary Internet Files\Content.IE5\N6DY5F2D\MC900322615[1].wmf"/>
          <p:cNvPicPr>
            <a:picLocks noChangeAspect="1" noChangeArrowheads="1"/>
          </p:cNvPicPr>
          <p:nvPr/>
        </p:nvPicPr>
        <p:blipFill>
          <a:blip r:embed="rId7" cstate="print"/>
          <a:srcRect/>
          <a:stretch>
            <a:fillRect/>
          </a:stretch>
        </p:blipFill>
        <p:spPr bwMode="auto">
          <a:xfrm>
            <a:off x="5943600" y="228600"/>
            <a:ext cx="1705069" cy="3404103"/>
          </a:xfrm>
          <a:prstGeom prst="rect">
            <a:avLst/>
          </a:prstGeom>
          <a:noFill/>
        </p:spPr>
      </p:pic>
      <p:pic>
        <p:nvPicPr>
          <p:cNvPr id="2055" name="Picture 7" descr="C:\Users\acer\AppData\Local\Microsoft\Windows\Temporary Internet Files\Content.IE5\6O7XOSAE\MC900286930[1].wmf"/>
          <p:cNvPicPr>
            <a:picLocks noChangeAspect="1" noChangeArrowheads="1"/>
          </p:cNvPicPr>
          <p:nvPr/>
        </p:nvPicPr>
        <p:blipFill>
          <a:blip r:embed="rId8" cstate="print"/>
          <a:srcRect/>
          <a:stretch>
            <a:fillRect/>
          </a:stretch>
        </p:blipFill>
        <p:spPr bwMode="auto">
          <a:xfrm>
            <a:off x="3733800" y="2743200"/>
            <a:ext cx="1751846" cy="1779122"/>
          </a:xfrm>
          <a:prstGeom prst="rect">
            <a:avLst/>
          </a:prstGeom>
          <a:noFill/>
        </p:spPr>
      </p:pic>
    </p:spTree>
    <p:extLst>
      <p:ext uri="{BB962C8B-B14F-4D97-AF65-F5344CB8AC3E}">
        <p14:creationId xmlns:p14="http://schemas.microsoft.com/office/powerpoint/2010/main" xmlns="" val="3366203274"/>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2000"/>
                                  </p:stCondLst>
                                  <p:childTnLst>
                                    <p:animScale>
                                      <p:cBhvr>
                                        <p:cTn id="6" dur="2000" fill="hold"/>
                                        <p:tgtEl>
                                          <p:spTgt spid="2055"/>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4255</TotalTime>
  <Words>371</Words>
  <Application>Microsoft Office PowerPoint</Application>
  <PresentationFormat>On-screen Show (4:3)</PresentationFormat>
  <Paragraphs>62</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Origin</vt:lpstr>
      <vt:lpstr>Slide 1</vt:lpstr>
      <vt:lpstr>Slide 2</vt:lpstr>
      <vt:lpstr>Introduction</vt:lpstr>
      <vt:lpstr>Task</vt:lpstr>
      <vt:lpstr>Task (continued)</vt:lpstr>
      <vt:lpstr>Conclusion</vt:lpstr>
      <vt:lpstr>Evaluation</vt:lpstr>
      <vt:lpstr>Teacher Page </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original Broadway production of The Miracle Worker and the actresses Anne Bancroft and Patty Duke</dc:title>
  <dc:creator>Student</dc:creator>
  <cp:lastModifiedBy>Bill Feduchak</cp:lastModifiedBy>
  <cp:revision>18</cp:revision>
  <dcterms:created xsi:type="dcterms:W3CDTF">2011-05-09T14:42:42Z</dcterms:created>
  <dcterms:modified xsi:type="dcterms:W3CDTF">2011-05-24T02:54:28Z</dcterms:modified>
</cp:coreProperties>
</file>